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0" r:id="rId2"/>
  </p:sldIdLst>
  <p:sldSz cx="9144000" cy="6858000" type="screen4x3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86" autoAdjust="0"/>
  </p:normalViewPr>
  <p:slideViewPr>
    <p:cSldViewPr>
      <p:cViewPr varScale="1">
        <p:scale>
          <a:sx n="109" d="100"/>
          <a:sy n="109" d="100"/>
        </p:scale>
        <p:origin x="167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1F9AB-B9EC-46CF-8B9E-0AB24C87E5A0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1BB2A-B483-4D4B-9267-C869EB473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9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BC362C-0B25-4A74-9D7E-43093DFA6B0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568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2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0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2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5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0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7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3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2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9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4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3DCC5-5CD3-458C-BB00-E6C27A545AC3}" type="datetimeFigureOut">
              <a:rPr lang="en-US" smtClean="0"/>
              <a:t>01/18/2022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C1922-81E4-4207-8174-E16BCA72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8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8388350" y="0"/>
            <a:ext cx="755650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13/3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5" name="Text Box 89"/>
          <p:cNvSpPr txBox="1">
            <a:spLocks noChangeArrowheads="1"/>
          </p:cNvSpPr>
          <p:nvPr/>
        </p:nvSpPr>
        <p:spPr bwMode="auto">
          <a:xfrm>
            <a:off x="-4763" y="1588"/>
            <a:ext cx="9144001" cy="351897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0069" tIns="20035" rIns="40069" bIns="20035" anchor="ctr" anchorCtr="1"/>
          <a:lstStyle>
            <a:lvl1pPr defTabSz="560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560388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560388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560388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560388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560388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560388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560388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560388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FontTx/>
              <a:buNone/>
            </a:pPr>
            <a:r>
              <a:rPr lang="en-GB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new </a:t>
            </a:r>
            <a:r>
              <a:rPr lang="en-GB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GB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SCM WH to reduce operation time for Sound Biz</a:t>
            </a:r>
            <a:endParaRPr kumimoji="1" lang="en-US" altLang="ja-JP" sz="10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347075" y="12700"/>
            <a:ext cx="792163" cy="457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15066" y="3872255"/>
            <a:ext cx="4307225" cy="29095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vi-VN" sz="1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567236" y="3824938"/>
            <a:ext cx="4490604" cy="2956862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vi-VN" sz="1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567238" y="609600"/>
            <a:ext cx="4500561" cy="3132269"/>
          </a:xfrm>
          <a:prstGeom prst="roundRect">
            <a:avLst>
              <a:gd name="adj" fmla="val 6326"/>
            </a:avLst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15066" y="631825"/>
            <a:ext cx="4307225" cy="3154362"/>
          </a:xfrm>
          <a:prstGeom prst="roundRect">
            <a:avLst>
              <a:gd name="adj" fmla="val 6326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51" name="Text Box 6"/>
          <p:cNvSpPr txBox="1">
            <a:spLocks noChangeArrowheads="1"/>
          </p:cNvSpPr>
          <p:nvPr/>
        </p:nvSpPr>
        <p:spPr bwMode="auto">
          <a:xfrm>
            <a:off x="1517651" y="381000"/>
            <a:ext cx="1340932" cy="369888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91414" tIns="45708" rIns="91414" bIns="45708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ja-JP" altLang="en-US" sz="1800" b="1">
                <a:solidFill>
                  <a:srgbClr val="FFFFFF"/>
                </a:solidFill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♦ </a:t>
            </a:r>
            <a:r>
              <a:rPr lang="en-US" altLang="ja-JP" sz="1800" b="1">
                <a:solidFill>
                  <a:srgbClr val="FFFFFF"/>
                </a:solidFill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Before</a:t>
            </a:r>
          </a:p>
        </p:txBody>
      </p:sp>
      <p:sp>
        <p:nvSpPr>
          <p:cNvPr id="10252" name="Text Box 7"/>
          <p:cNvSpPr txBox="1">
            <a:spLocks noChangeArrowheads="1"/>
          </p:cNvSpPr>
          <p:nvPr/>
        </p:nvSpPr>
        <p:spPr bwMode="auto">
          <a:xfrm>
            <a:off x="6053139" y="381000"/>
            <a:ext cx="1306004" cy="36988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4" tIns="45708" rIns="91414" bIns="45708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ja-JP" altLang="en-US" sz="1800" b="1">
                <a:solidFill>
                  <a:srgbClr val="FFFFFF"/>
                </a:solidFill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♦ </a:t>
            </a:r>
            <a:r>
              <a:rPr lang="en-US" altLang="ja-JP" sz="1800" b="1">
                <a:solidFill>
                  <a:srgbClr val="FFFFFF"/>
                </a:solidFill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After</a:t>
            </a:r>
          </a:p>
        </p:txBody>
      </p:sp>
      <p:sp>
        <p:nvSpPr>
          <p:cNvPr id="10256" name="Rectangle 12"/>
          <p:cNvSpPr>
            <a:spLocks noChangeArrowheads="1"/>
          </p:cNvSpPr>
          <p:nvPr/>
        </p:nvSpPr>
        <p:spPr bwMode="auto">
          <a:xfrm>
            <a:off x="332206" y="773698"/>
            <a:ext cx="1694501" cy="13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746" tIns="31373" rIns="62746" bIns="31373" anchor="ctr"/>
          <a:lstStyle>
            <a:lvl1pPr defTabSz="868363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8683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8683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ja-JP" sz="1000" b="1" u="sng" dirty="0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SCS: </a:t>
            </a:r>
            <a:r>
              <a:rPr lang="en-GB" altLang="ja-JP" sz="1000" b="1" dirty="0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 prepare cargo for shipment</a:t>
            </a:r>
            <a:endParaRPr lang="en-US" altLang="ja-JP" sz="1000" b="1" dirty="0">
              <a:latin typeface="Times New Roman" panose="02020603050405020304" pitchFamily="18" charset="0"/>
              <a:ea typeface="MS Mincho" pitchFamily="49" charset="-128"/>
              <a:cs typeface="Times New Roman" panose="02020603050405020304" pitchFamily="18" charset="0"/>
            </a:endParaRPr>
          </a:p>
        </p:txBody>
      </p:sp>
      <p:sp>
        <p:nvSpPr>
          <p:cNvPr id="20" name="TextBox 56"/>
          <p:cNvSpPr txBox="1">
            <a:spLocks noChangeArrowheads="1"/>
          </p:cNvSpPr>
          <p:nvPr/>
        </p:nvSpPr>
        <p:spPr bwMode="auto">
          <a:xfrm>
            <a:off x="260827" y="3962400"/>
            <a:ext cx="4128282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GB" altLang="en-US" sz="1150" b="1" u="sng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Wingdings" pitchFamily="2" charset="2"/>
              </a:rPr>
              <a:t>Currently</a:t>
            </a:r>
            <a:r>
              <a:rPr lang="en-GB" altLang="en-US" sz="115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GB" altLang="en-US" sz="115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GB" altLang="en-US" sz="115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GB" altLang="en-US" sz="1150" b="1" dirty="0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P</a:t>
            </a:r>
            <a:r>
              <a:rPr lang="en-GB" altLang="ja-JP" sz="1150" b="1" dirty="0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repare </a:t>
            </a:r>
            <a:r>
              <a:rPr lang="en-GB" altLang="ja-JP" sz="1150" b="1" dirty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cargo </a:t>
            </a:r>
            <a:r>
              <a:rPr lang="en-GB" altLang="ja-JP" sz="1150" b="1" dirty="0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for </a:t>
            </a:r>
            <a:r>
              <a:rPr lang="en-GB" altLang="ja-JP" sz="1150" b="1" dirty="0" err="1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soundbiz</a:t>
            </a:r>
            <a:r>
              <a:rPr lang="en-GB" altLang="ja-JP" sz="1150" b="1" dirty="0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 shipment.</a:t>
            </a:r>
            <a:endParaRPr lang="en-GB" altLang="en-US" sz="115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1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yet software to separate &amp; compare cargo..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1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yet outer carton code.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1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GB" altLang="en-US" sz="11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</a:t>
            </a:r>
            <a:r>
              <a:rPr lang="en-GB" altLang="en-US" sz="1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/carton (40 pcs) 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GB" altLang="en-US" sz="115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Reading 100% serial when separate or compare</a:t>
            </a:r>
            <a:endParaRPr lang="en-GB" altLang="en-US" sz="115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r>
              <a:rPr lang="en-GB" altLang="en-US" sz="115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time: 35 </a:t>
            </a:r>
            <a:r>
              <a:rPr lang="en-US" sz="115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minutes/pallet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15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  ~ 17.5 hour/30 pallet/month ~ 210 hour/year</a:t>
            </a:r>
            <a:endParaRPr lang="en-GB" altLang="en-US" sz="115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56"/>
          <p:cNvSpPr txBox="1">
            <a:spLocks noChangeArrowheads="1"/>
          </p:cNvSpPr>
          <p:nvPr/>
        </p:nvSpPr>
        <p:spPr bwMode="auto">
          <a:xfrm>
            <a:off x="4658160" y="3886200"/>
            <a:ext cx="4485840" cy="29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115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inherit"/>
                <a:cs typeface="Times New Roman" panose="02020603050405020304" pitchFamily="18" charset="0"/>
              </a:rPr>
              <a:t>Improve </a:t>
            </a:r>
            <a:r>
              <a:rPr lang="en-GB" altLang="en-US" sz="115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1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IT to develop a new function on system to </a:t>
            </a:r>
            <a:r>
              <a:rPr lang="en-GB" altLang="en-US" sz="115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115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1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1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ssue </a:t>
            </a:r>
            <a:r>
              <a:rPr lang="en-GB" altLang="en-US" sz="11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emty</a:t>
            </a:r>
            <a:r>
              <a:rPr lang="en-GB" altLang="en-US" sz="1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pallet ID &amp; can combine other model or same model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1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some </a:t>
            </a:r>
            <a:r>
              <a:rPr lang="en-GB" altLang="en-US" sz="11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qty</a:t>
            </a:r>
            <a:r>
              <a:rPr lang="en-GB" altLang="en-US" sz="1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full pallet &amp; Add to </a:t>
            </a:r>
            <a:r>
              <a:rPr lang="en-GB" altLang="en-US" sz="11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emty</a:t>
            </a:r>
            <a:r>
              <a:rPr lang="en-GB" altLang="en-US" sz="1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pallet ID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1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SCM can save shipping data &amp; down load history data from soft ware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GB" altLang="en-US" sz="115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Special: Issue Software new function for shipping </a:t>
            </a:r>
            <a:r>
              <a:rPr lang="en-GB" altLang="en-US" sz="115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ats</a:t>
            </a:r>
            <a:r>
              <a:rPr lang="en-GB" altLang="en-US" sz="115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SCM that separate with FA system &amp; Do not affect to FA data when SCM operate. </a:t>
            </a:r>
            <a:endParaRPr lang="en-GB" altLang="en-US" sz="115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sz="115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time: 20 minutes/pallet  ~ 10 hour/month ~ 120 hours/year</a:t>
            </a:r>
            <a:r>
              <a:rPr lang="en-GB" altLang="en-US" sz="1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r>
              <a:rPr lang="en-GB" altLang="en-US" sz="115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en-GB" altLang="en-US" sz="115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210 hour – 120 hour = 90 </a:t>
            </a:r>
            <a:r>
              <a:rPr lang="en-GB" altLang="en-US" sz="115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hour/year ~ 300USD</a:t>
            </a:r>
            <a:endParaRPr lang="en-GB" altLang="en-US" sz="115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12"/>
          <p:cNvSpPr>
            <a:spLocks noChangeArrowheads="1"/>
          </p:cNvSpPr>
          <p:nvPr/>
        </p:nvSpPr>
        <p:spPr bwMode="auto">
          <a:xfrm>
            <a:off x="3388380" y="2557492"/>
            <a:ext cx="1031220" cy="27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746" tIns="31373" rIns="62746" bIns="31373" anchor="ctr"/>
          <a:lstStyle>
            <a:lvl1pPr defTabSz="868363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8683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8683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ja-JP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Reading </a:t>
            </a:r>
            <a:r>
              <a:rPr lang="en-GB" altLang="ja-JP" sz="1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seri</a:t>
            </a:r>
            <a:r>
              <a:rPr lang="en-GB" altLang="ja-JP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 </a:t>
            </a:r>
            <a:br>
              <a:rPr lang="en-GB" altLang="ja-JP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</a:br>
            <a:r>
              <a:rPr lang="en-GB" altLang="ja-JP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one by one</a:t>
            </a:r>
            <a:endParaRPr lang="en-US" altLang="ja-JP" sz="1000" b="1" dirty="0">
              <a:solidFill>
                <a:srgbClr val="FF0000"/>
              </a:solidFill>
              <a:latin typeface="Times New Roman" panose="02020603050405020304" pitchFamily="18" charset="0"/>
              <a:ea typeface="MS Mincho" pitchFamily="49" charset="-128"/>
              <a:cs typeface="Times New Roman" panose="02020603050405020304" pitchFamily="18" charset="0"/>
            </a:endParaRPr>
          </a:p>
        </p:txBody>
      </p:sp>
      <p:sp>
        <p:nvSpPr>
          <p:cNvPr id="72" name="Text Box 53"/>
          <p:cNvSpPr txBox="1">
            <a:spLocks noChangeArrowheads="1"/>
          </p:cNvSpPr>
          <p:nvPr/>
        </p:nvSpPr>
        <p:spPr bwMode="auto">
          <a:xfrm>
            <a:off x="7445247" y="3266331"/>
            <a:ext cx="1612593" cy="34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2746" tIns="31373" rIns="62746" bIns="3137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900" b="1" dirty="0">
                <a:solidFill>
                  <a:srgbClr val="0000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Only download </a:t>
            </a:r>
            <a:r>
              <a:rPr kumimoji="1" lang="en-US" altLang="ja-JP" sz="9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all data &amp; serial No with </a:t>
            </a:r>
            <a:r>
              <a:rPr kumimoji="1" lang="en-US" altLang="ja-JP" sz="900" b="1" dirty="0">
                <a:solidFill>
                  <a:srgbClr val="0000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short time</a:t>
            </a:r>
            <a:endParaRPr kumimoji="1" lang="en-US" altLang="ja-JP" sz="900" b="1" dirty="0">
              <a:solidFill>
                <a:srgbClr val="0000FF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/>
          <a:srcRect l="10251" t="9259" r="27533" b="8360"/>
          <a:stretch/>
        </p:blipFill>
        <p:spPr>
          <a:xfrm>
            <a:off x="3309831" y="1718026"/>
            <a:ext cx="1057164" cy="7939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4"/>
          <a:srcRect l="15959" t="9409" r="22824" b="8433"/>
          <a:stretch/>
        </p:blipFill>
        <p:spPr>
          <a:xfrm>
            <a:off x="7745735" y="1907835"/>
            <a:ext cx="1047903" cy="79109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5"/>
          <a:srcRect l="16335" t="30596" r="23991" b="33177"/>
          <a:stretch/>
        </p:blipFill>
        <p:spPr>
          <a:xfrm>
            <a:off x="8262927" y="2496824"/>
            <a:ext cx="423178" cy="14450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035897" y="2388069"/>
            <a:ext cx="839646" cy="301777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601" y="944401"/>
            <a:ext cx="885388" cy="62694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5370" y="1748229"/>
            <a:ext cx="896396" cy="634736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>
            <a:off x="1264667" y="1728230"/>
            <a:ext cx="525812" cy="21852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1299545" y="1298744"/>
            <a:ext cx="490934" cy="9895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1231106" y="1517957"/>
            <a:ext cx="12312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Separate </a:t>
            </a:r>
            <a:r>
              <a:rPr lang="en-GB" altLang="en-US" sz="1000" b="1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Qty</a:t>
            </a:r>
            <a:r>
              <a:rPr lang="en-GB" altLang="en-US" sz="1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altLang="en-US" sz="1000" b="1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8"/>
          <a:srcRect l="38636" t="28001" r="39515" b="21220"/>
          <a:stretch/>
        </p:blipFill>
        <p:spPr>
          <a:xfrm>
            <a:off x="332206" y="1126043"/>
            <a:ext cx="927585" cy="1003895"/>
          </a:xfrm>
          <a:prstGeom prst="rect">
            <a:avLst/>
          </a:prstGeom>
        </p:spPr>
      </p:pic>
      <p:sp>
        <p:nvSpPr>
          <p:cNvPr id="87" name="TextBox 56"/>
          <p:cNvSpPr txBox="1">
            <a:spLocks noChangeArrowheads="1"/>
          </p:cNvSpPr>
          <p:nvPr/>
        </p:nvSpPr>
        <p:spPr bwMode="auto">
          <a:xfrm>
            <a:off x="339725" y="1302999"/>
            <a:ext cx="10650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K-STD14 – V4.</a:t>
            </a:r>
          </a:p>
        </p:txBody>
      </p:sp>
      <p:sp>
        <p:nvSpPr>
          <p:cNvPr id="88" name="TextBox 56"/>
          <p:cNvSpPr txBox="1">
            <a:spLocks noChangeArrowheads="1"/>
          </p:cNvSpPr>
          <p:nvPr/>
        </p:nvSpPr>
        <p:spPr bwMode="auto">
          <a:xfrm>
            <a:off x="1897453" y="1061700"/>
            <a:ext cx="10650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K-STD14 – V4.</a:t>
            </a:r>
          </a:p>
        </p:txBody>
      </p:sp>
      <p:sp>
        <p:nvSpPr>
          <p:cNvPr id="89" name="TextBox 56"/>
          <p:cNvSpPr txBox="1">
            <a:spLocks noChangeArrowheads="1"/>
          </p:cNvSpPr>
          <p:nvPr/>
        </p:nvSpPr>
        <p:spPr bwMode="auto">
          <a:xfrm>
            <a:off x="1897453" y="1883717"/>
            <a:ext cx="10650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K-STD14 – V4.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8481" y="2664583"/>
            <a:ext cx="1097417" cy="1025219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854" y="3201196"/>
            <a:ext cx="890725" cy="54067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262" y="2387828"/>
            <a:ext cx="851937" cy="591803"/>
          </a:xfrm>
          <a:prstGeom prst="rect">
            <a:avLst/>
          </a:prstGeom>
        </p:spPr>
      </p:pic>
      <p:cxnSp>
        <p:nvCxnSpPr>
          <p:cNvPr id="93" name="Straight Arrow Connector 92"/>
          <p:cNvCxnSpPr/>
          <p:nvPr/>
        </p:nvCxnSpPr>
        <p:spPr>
          <a:xfrm>
            <a:off x="1214034" y="2606090"/>
            <a:ext cx="548640" cy="36576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1231106" y="3229172"/>
            <a:ext cx="548640" cy="30648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TextBox 56"/>
          <p:cNvSpPr txBox="1">
            <a:spLocks noChangeArrowheads="1"/>
          </p:cNvSpPr>
          <p:nvPr/>
        </p:nvSpPr>
        <p:spPr bwMode="auto">
          <a:xfrm>
            <a:off x="375895" y="2579395"/>
            <a:ext cx="103086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K-STD14 – V4</a:t>
            </a:r>
          </a:p>
        </p:txBody>
      </p:sp>
      <p:sp>
        <p:nvSpPr>
          <p:cNvPr id="96" name="TextBox 56"/>
          <p:cNvSpPr txBox="1">
            <a:spLocks noChangeArrowheads="1"/>
          </p:cNvSpPr>
          <p:nvPr/>
        </p:nvSpPr>
        <p:spPr bwMode="auto">
          <a:xfrm>
            <a:off x="360228" y="3292513"/>
            <a:ext cx="116734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9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K-SRC14 – V4</a:t>
            </a:r>
          </a:p>
        </p:txBody>
      </p:sp>
      <p:sp>
        <p:nvSpPr>
          <p:cNvPr id="97" name="TextBox 56"/>
          <p:cNvSpPr txBox="1">
            <a:spLocks noChangeArrowheads="1"/>
          </p:cNvSpPr>
          <p:nvPr/>
        </p:nvSpPr>
        <p:spPr bwMode="auto">
          <a:xfrm>
            <a:off x="1734057" y="2698934"/>
            <a:ext cx="103086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K-STD14 – V4</a:t>
            </a:r>
          </a:p>
        </p:txBody>
      </p:sp>
      <p:sp>
        <p:nvSpPr>
          <p:cNvPr id="98" name="TextBox 56"/>
          <p:cNvSpPr txBox="1">
            <a:spLocks noChangeArrowheads="1"/>
          </p:cNvSpPr>
          <p:nvPr/>
        </p:nvSpPr>
        <p:spPr bwMode="auto">
          <a:xfrm>
            <a:off x="1795601" y="3080564"/>
            <a:ext cx="116734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9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K-SRC14 – V4</a:t>
            </a:r>
          </a:p>
        </p:txBody>
      </p:sp>
      <p:sp>
        <p:nvSpPr>
          <p:cNvPr id="9" name="Right Brace 8"/>
          <p:cNvSpPr/>
          <p:nvPr/>
        </p:nvSpPr>
        <p:spPr>
          <a:xfrm>
            <a:off x="2902726" y="1257871"/>
            <a:ext cx="381308" cy="215005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Box 56"/>
          <p:cNvSpPr txBox="1">
            <a:spLocks noChangeArrowheads="1"/>
          </p:cNvSpPr>
          <p:nvPr/>
        </p:nvSpPr>
        <p:spPr bwMode="auto">
          <a:xfrm>
            <a:off x="1027390" y="2970029"/>
            <a:ext cx="8262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Mix model </a:t>
            </a:r>
            <a:endParaRPr lang="en-US" altLang="en-US" sz="1000" b="1" dirty="0" smtClean="0">
              <a:solidFill>
                <a:srgbClr val="00B05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0" name="Rectangle 12"/>
          <p:cNvSpPr>
            <a:spLocks noChangeArrowheads="1"/>
          </p:cNvSpPr>
          <p:nvPr/>
        </p:nvSpPr>
        <p:spPr bwMode="auto">
          <a:xfrm>
            <a:off x="4728881" y="752112"/>
            <a:ext cx="1694501" cy="13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746" tIns="31373" rIns="62746" bIns="31373" anchor="ctr"/>
          <a:lstStyle>
            <a:lvl1pPr defTabSz="868363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8683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8683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ja-JP" sz="1000" b="1" u="sng" dirty="0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SCS: </a:t>
            </a:r>
            <a:r>
              <a:rPr lang="en-GB" altLang="ja-JP" sz="1000" b="1" dirty="0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 prepare cargo for shipment</a:t>
            </a:r>
            <a:endParaRPr lang="en-US" altLang="ja-JP" sz="1000" b="1" dirty="0">
              <a:latin typeface="Times New Roman" panose="02020603050405020304" pitchFamily="18" charset="0"/>
              <a:ea typeface="MS Mincho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1" name="Rectangle 12"/>
          <p:cNvSpPr>
            <a:spLocks noChangeArrowheads="1"/>
          </p:cNvSpPr>
          <p:nvPr/>
        </p:nvSpPr>
        <p:spPr bwMode="auto">
          <a:xfrm>
            <a:off x="7711286" y="1520359"/>
            <a:ext cx="1031220" cy="27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746" tIns="31373" rIns="62746" bIns="31373" anchor="ctr"/>
          <a:lstStyle>
            <a:lvl1pPr defTabSz="868363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8683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8683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8683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8683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ja-JP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Reading </a:t>
            </a:r>
            <a:r>
              <a:rPr lang="en-GB" altLang="ja-JP" sz="1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seri</a:t>
            </a:r>
            <a:r>
              <a:rPr lang="en-GB" altLang="ja-JP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 </a:t>
            </a:r>
            <a:br>
              <a:rPr lang="en-GB" altLang="ja-JP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</a:br>
            <a:r>
              <a:rPr lang="en-GB" altLang="ja-JP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one by one</a:t>
            </a:r>
            <a:endParaRPr lang="en-US" altLang="ja-JP" sz="1000" b="1" dirty="0">
              <a:solidFill>
                <a:srgbClr val="FF0000"/>
              </a:solidFill>
              <a:latin typeface="Times New Roman" panose="02020603050405020304" pitchFamily="18" charset="0"/>
              <a:ea typeface="MS Mincho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3"/>
          <a:srcRect l="10251" t="9259" r="27533" b="8360"/>
          <a:stretch/>
        </p:blipFill>
        <p:spPr>
          <a:xfrm>
            <a:off x="7814576" y="860419"/>
            <a:ext cx="846811" cy="63595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2276" y="922815"/>
            <a:ext cx="885388" cy="626941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2045" y="1726643"/>
            <a:ext cx="896396" cy="634736"/>
          </a:xfrm>
          <a:prstGeom prst="rect">
            <a:avLst/>
          </a:prstGeom>
        </p:spPr>
      </p:pic>
      <p:cxnSp>
        <p:nvCxnSpPr>
          <p:cNvPr id="105" name="Straight Arrow Connector 104"/>
          <p:cNvCxnSpPr/>
          <p:nvPr/>
        </p:nvCxnSpPr>
        <p:spPr>
          <a:xfrm>
            <a:off x="5661342" y="1706644"/>
            <a:ext cx="525812" cy="21852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696220" y="1277158"/>
            <a:ext cx="490934" cy="9895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5627781" y="1496371"/>
            <a:ext cx="12312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Separate </a:t>
            </a:r>
            <a:r>
              <a:rPr lang="en-GB" altLang="en-US" sz="1000" b="1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Qty</a:t>
            </a:r>
            <a:r>
              <a:rPr lang="en-GB" altLang="en-US" sz="1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altLang="en-US" sz="1000" b="1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8"/>
          <a:srcRect l="38636" t="28001" r="39515" b="21220"/>
          <a:stretch/>
        </p:blipFill>
        <p:spPr>
          <a:xfrm>
            <a:off x="4728881" y="1104457"/>
            <a:ext cx="927585" cy="1003895"/>
          </a:xfrm>
          <a:prstGeom prst="rect">
            <a:avLst/>
          </a:prstGeom>
        </p:spPr>
      </p:pic>
      <p:sp>
        <p:nvSpPr>
          <p:cNvPr id="109" name="TextBox 56"/>
          <p:cNvSpPr txBox="1">
            <a:spLocks noChangeArrowheads="1"/>
          </p:cNvSpPr>
          <p:nvPr/>
        </p:nvSpPr>
        <p:spPr bwMode="auto">
          <a:xfrm>
            <a:off x="4736400" y="1281413"/>
            <a:ext cx="10650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K-STD14 – V4.</a:t>
            </a:r>
          </a:p>
        </p:txBody>
      </p:sp>
      <p:sp>
        <p:nvSpPr>
          <p:cNvPr id="110" name="TextBox 56"/>
          <p:cNvSpPr txBox="1">
            <a:spLocks noChangeArrowheads="1"/>
          </p:cNvSpPr>
          <p:nvPr/>
        </p:nvSpPr>
        <p:spPr bwMode="auto">
          <a:xfrm>
            <a:off x="6294128" y="1040114"/>
            <a:ext cx="10650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K-STD14 – V4.</a:t>
            </a:r>
          </a:p>
        </p:txBody>
      </p:sp>
      <p:sp>
        <p:nvSpPr>
          <p:cNvPr id="111" name="TextBox 56"/>
          <p:cNvSpPr txBox="1">
            <a:spLocks noChangeArrowheads="1"/>
          </p:cNvSpPr>
          <p:nvPr/>
        </p:nvSpPr>
        <p:spPr bwMode="auto">
          <a:xfrm>
            <a:off x="6294128" y="1862131"/>
            <a:ext cx="10650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K-STD14 – V4.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5156" y="2642997"/>
            <a:ext cx="1097417" cy="1025219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5529" y="3179610"/>
            <a:ext cx="890725" cy="540673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6937" y="2366242"/>
            <a:ext cx="851937" cy="591803"/>
          </a:xfrm>
          <a:prstGeom prst="rect">
            <a:avLst/>
          </a:prstGeom>
        </p:spPr>
      </p:pic>
      <p:cxnSp>
        <p:nvCxnSpPr>
          <p:cNvPr id="115" name="Straight Arrow Connector 114"/>
          <p:cNvCxnSpPr/>
          <p:nvPr/>
        </p:nvCxnSpPr>
        <p:spPr>
          <a:xfrm>
            <a:off x="5610709" y="2584504"/>
            <a:ext cx="548640" cy="36576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627781" y="3207586"/>
            <a:ext cx="548640" cy="30648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TextBox 56"/>
          <p:cNvSpPr txBox="1">
            <a:spLocks noChangeArrowheads="1"/>
          </p:cNvSpPr>
          <p:nvPr/>
        </p:nvSpPr>
        <p:spPr bwMode="auto">
          <a:xfrm>
            <a:off x="4772570" y="2557809"/>
            <a:ext cx="103086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K-STD14 – V4</a:t>
            </a:r>
          </a:p>
        </p:txBody>
      </p:sp>
      <p:sp>
        <p:nvSpPr>
          <p:cNvPr id="118" name="TextBox 56"/>
          <p:cNvSpPr txBox="1">
            <a:spLocks noChangeArrowheads="1"/>
          </p:cNvSpPr>
          <p:nvPr/>
        </p:nvSpPr>
        <p:spPr bwMode="auto">
          <a:xfrm>
            <a:off x="4756903" y="3270927"/>
            <a:ext cx="116734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9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K-SRC14 – V4</a:t>
            </a:r>
          </a:p>
        </p:txBody>
      </p:sp>
      <p:sp>
        <p:nvSpPr>
          <p:cNvPr id="119" name="TextBox 56"/>
          <p:cNvSpPr txBox="1">
            <a:spLocks noChangeArrowheads="1"/>
          </p:cNvSpPr>
          <p:nvPr/>
        </p:nvSpPr>
        <p:spPr bwMode="auto">
          <a:xfrm>
            <a:off x="6130732" y="2677348"/>
            <a:ext cx="103086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K-STD14 – V4</a:t>
            </a:r>
          </a:p>
        </p:txBody>
      </p:sp>
      <p:sp>
        <p:nvSpPr>
          <p:cNvPr id="120" name="TextBox 56"/>
          <p:cNvSpPr txBox="1">
            <a:spLocks noChangeArrowheads="1"/>
          </p:cNvSpPr>
          <p:nvPr/>
        </p:nvSpPr>
        <p:spPr bwMode="auto">
          <a:xfrm>
            <a:off x="6192276" y="3058978"/>
            <a:ext cx="116734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9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K-SRC14 – V4</a:t>
            </a:r>
          </a:p>
        </p:txBody>
      </p:sp>
      <p:sp>
        <p:nvSpPr>
          <p:cNvPr id="121" name="Right Brace 120"/>
          <p:cNvSpPr/>
          <p:nvPr/>
        </p:nvSpPr>
        <p:spPr>
          <a:xfrm>
            <a:off x="7215977" y="1219502"/>
            <a:ext cx="381308" cy="215005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56"/>
          <p:cNvSpPr txBox="1">
            <a:spLocks noChangeArrowheads="1"/>
          </p:cNvSpPr>
          <p:nvPr/>
        </p:nvSpPr>
        <p:spPr bwMode="auto">
          <a:xfrm>
            <a:off x="5424065" y="2948443"/>
            <a:ext cx="8262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Mix model </a:t>
            </a:r>
            <a:endParaRPr lang="en-US" altLang="en-US" sz="1000" b="1" dirty="0" smtClean="0">
              <a:solidFill>
                <a:srgbClr val="00B05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5"/>
          <a:srcRect l="16335" t="30596" r="23991" b="33177"/>
          <a:stretch/>
        </p:blipFill>
        <p:spPr>
          <a:xfrm>
            <a:off x="5188727" y="1916879"/>
            <a:ext cx="423178" cy="144507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5"/>
          <a:srcRect l="16335" t="30596" r="23991" b="33177"/>
          <a:stretch/>
        </p:blipFill>
        <p:spPr>
          <a:xfrm>
            <a:off x="5151835" y="2789212"/>
            <a:ext cx="423178" cy="144507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5"/>
          <a:srcRect l="16335" t="30596" r="23991" b="33177"/>
          <a:stretch/>
        </p:blipFill>
        <p:spPr>
          <a:xfrm>
            <a:off x="5178262" y="3545295"/>
            <a:ext cx="423178" cy="144507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5"/>
          <a:srcRect l="16335" t="30596" r="23991" b="33177"/>
          <a:stretch/>
        </p:blipFill>
        <p:spPr>
          <a:xfrm>
            <a:off x="6622161" y="1343771"/>
            <a:ext cx="423178" cy="14450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5"/>
          <a:srcRect l="16335" t="30596" r="23991" b="33177"/>
          <a:stretch/>
        </p:blipFill>
        <p:spPr>
          <a:xfrm>
            <a:off x="6698552" y="2176441"/>
            <a:ext cx="423178" cy="144507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 rotWithShape="1">
          <a:blip r:embed="rId5"/>
          <a:srcRect l="16335" t="30596" r="23991" b="33177"/>
          <a:stretch/>
        </p:blipFill>
        <p:spPr>
          <a:xfrm>
            <a:off x="6634970" y="3369560"/>
            <a:ext cx="423178" cy="144507"/>
          </a:xfrm>
          <a:prstGeom prst="rect">
            <a:avLst/>
          </a:prstGeom>
        </p:spPr>
      </p:pic>
      <p:pic>
        <p:nvPicPr>
          <p:cNvPr id="132" name="Picture 8">
            <a:extLst>
              <a:ext uri="{FF2B5EF4-FFF2-40B4-BE49-F238E27FC236}">
                <a16:creationId xmlns:a16="http://schemas.microsoft.com/office/drawing/2014/main" id="{3A091235-05F7-443B-A1DE-C40220E14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7890" y="2693459"/>
            <a:ext cx="778698" cy="56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3" name="Straight Connector 132"/>
          <p:cNvCxnSpPr/>
          <p:nvPr/>
        </p:nvCxnSpPr>
        <p:spPr>
          <a:xfrm>
            <a:off x="7783823" y="855799"/>
            <a:ext cx="870846" cy="5893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7834269" y="881268"/>
            <a:ext cx="807424" cy="5639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>
          <a:xfrm rot="16200000">
            <a:off x="7294188" y="2021456"/>
            <a:ext cx="1872239" cy="1525414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Box 56"/>
          <p:cNvSpPr txBox="1">
            <a:spLocks noChangeArrowheads="1"/>
          </p:cNvSpPr>
          <p:nvPr/>
        </p:nvSpPr>
        <p:spPr bwMode="auto">
          <a:xfrm>
            <a:off x="6722964" y="1446378"/>
            <a:ext cx="10168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1000" b="1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Emty</a:t>
            </a:r>
            <a:r>
              <a:rPr lang="en-GB" altLang="en-US" sz="10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pallet ID</a:t>
            </a:r>
            <a:endParaRPr lang="en-US" altLang="en-US" sz="1000" b="1" dirty="0" smtClean="0">
              <a:solidFill>
                <a:srgbClr val="00B05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9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264</Words>
  <Application>Microsoft Office PowerPoint</Application>
  <PresentationFormat>On-screen Show (4:3)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 Unicode MS</vt:lpstr>
      <vt:lpstr>Batang</vt:lpstr>
      <vt:lpstr>inherit</vt:lpstr>
      <vt:lpstr>MS Mincho</vt:lpstr>
      <vt:lpstr>ＭＳ Ｐゴシック</vt:lpstr>
      <vt:lpstr>Arial</vt:lpstr>
      <vt:lpstr>Calibri</vt:lpstr>
      <vt:lpstr>Tahoma</vt:lpstr>
      <vt:lpstr>Times New Roman</vt:lpstr>
      <vt:lpstr>Wingdings</vt:lpstr>
      <vt:lpstr>Office Theme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pcv-2007872</dc:creator>
  <cp:lastModifiedBy>Cuong Hoang Van</cp:lastModifiedBy>
  <cp:revision>80</cp:revision>
  <cp:lastPrinted>2021-10-05T04:49:44Z</cp:lastPrinted>
  <dcterms:created xsi:type="dcterms:W3CDTF">2019-03-04T10:32:32Z</dcterms:created>
  <dcterms:modified xsi:type="dcterms:W3CDTF">2022-01-18T01:21:05Z</dcterms:modified>
</cp:coreProperties>
</file>